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928927afd064b8a" /><Relationship Type="http://schemas.openxmlformats.org/officeDocument/2006/relationships/extended-properties" Target="/docProps/app.xml" Id="Rba81adf12f114fb9" /><Relationship Type="http://schemas.openxmlformats.org/officeDocument/2006/relationships/officeDocument" Target="/ppt/presentation.xml" Id="Rd84a0ca2632a4f8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ee911096a404c3c"/>
  </p:sldMasterIdLst>
  <p:notesMasterIdLst>
    <p:notesMasterId xmlns:r="http://schemas.openxmlformats.org/officeDocument/2006/relationships" r:id="R4e79c9b649b94aed"/>
  </p:notesMasterIdLst>
  <p:sldIdLst>
    <p:sldId xmlns:r="http://schemas.openxmlformats.org/officeDocument/2006/relationships" id="256" r:id="Ra73f69b245ab4850"/>
    <p:sldId xmlns:r="http://schemas.openxmlformats.org/officeDocument/2006/relationships" id="257" r:id="R903c740caa854506"/>
    <p:sldId xmlns:r="http://schemas.openxmlformats.org/officeDocument/2006/relationships" id="258" r:id="R5e89df24355847db"/>
    <p:sldId xmlns:r="http://schemas.openxmlformats.org/officeDocument/2006/relationships" id="259" r:id="Raf721f052dbf41ed"/>
    <p:sldId xmlns:r="http://schemas.openxmlformats.org/officeDocument/2006/relationships" id="260" r:id="R69eb973f31fe45a7"/>
    <p:sldId xmlns:r="http://schemas.openxmlformats.org/officeDocument/2006/relationships" id="261" r:id="Ra68e2d1f5ed4477a"/>
    <p:sldId xmlns:r="http://schemas.openxmlformats.org/officeDocument/2006/relationships" id="262" r:id="Rc71922a69fb145cd"/>
    <p:sldId xmlns:r="http://schemas.openxmlformats.org/officeDocument/2006/relationships" id="263" r:id="R6eb82ef469734c37"/>
    <p:sldId xmlns:r="http://schemas.openxmlformats.org/officeDocument/2006/relationships" id="264" r:id="Raa073ed18f74470b"/>
    <p:sldId xmlns:r="http://schemas.openxmlformats.org/officeDocument/2006/relationships" id="265" r:id="Rca788ab8649241c8"/>
    <p:sldId xmlns:r="http://schemas.openxmlformats.org/officeDocument/2006/relationships" id="266" r:id="R6dba9bec955e423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749a467bb3c46ff" /><Relationship Type="http://schemas.openxmlformats.org/officeDocument/2006/relationships/slideMaster" Target="/ppt/slideMasters/slideMaster1.xml" Id="Reee911096a404c3c" /><Relationship Type="http://schemas.openxmlformats.org/officeDocument/2006/relationships/notesMaster" Target="/ppt/notesMasters/notesMaster1.xml" Id="R4e79c9b649b94aed" /><Relationship Type="http://schemas.openxmlformats.org/officeDocument/2006/relationships/presProps" Target="/ppt/presProps.xml" Id="Rbd5bc40c671a4a2c" /><Relationship Type="http://schemas.openxmlformats.org/officeDocument/2006/relationships/tableStyles" Target="/ppt/tableStyles.xml" Id="R292098c2af024f46" /><Relationship Type="http://schemas.openxmlformats.org/officeDocument/2006/relationships/slide" Target="/ppt/slides/slide1.xml" Id="Ra73f69b245ab4850" /><Relationship Type="http://schemas.openxmlformats.org/officeDocument/2006/relationships/slide" Target="/ppt/slides/slide2.xml" Id="R903c740caa854506" /><Relationship Type="http://schemas.openxmlformats.org/officeDocument/2006/relationships/slide" Target="/ppt/slides/slide3.xml" Id="R5e89df24355847db" /><Relationship Type="http://schemas.openxmlformats.org/officeDocument/2006/relationships/slide" Target="/ppt/slides/slide4.xml" Id="Raf721f052dbf41ed" /><Relationship Type="http://schemas.openxmlformats.org/officeDocument/2006/relationships/slide" Target="/ppt/slides/slide5.xml" Id="R69eb973f31fe45a7" /><Relationship Type="http://schemas.openxmlformats.org/officeDocument/2006/relationships/slide" Target="/ppt/slides/slide6.xml" Id="Ra68e2d1f5ed4477a" /><Relationship Type="http://schemas.openxmlformats.org/officeDocument/2006/relationships/slide" Target="/ppt/slides/slide7.xml" Id="Rc71922a69fb145cd" /><Relationship Type="http://schemas.openxmlformats.org/officeDocument/2006/relationships/slide" Target="/ppt/slides/slide8.xml" Id="R6eb82ef469734c37" /><Relationship Type="http://schemas.openxmlformats.org/officeDocument/2006/relationships/slide" Target="/ppt/slides/slide9.xml" Id="Raa073ed18f74470b" /><Relationship Type="http://schemas.openxmlformats.org/officeDocument/2006/relationships/slide" Target="/ppt/slides/slide10.xml" Id="Rca788ab8649241c8" /><Relationship Type="http://schemas.openxmlformats.org/officeDocument/2006/relationships/slide" Target="/ppt/slides/slide11.xml" Id="R6dba9bec955e423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0a0fa7e025b40d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0186cac78cb4c0a" /><Relationship Type="http://schemas.openxmlformats.org/officeDocument/2006/relationships/notesMaster" Target="/ppt/notesMasters/notesMaster1.xml" Id="R97621a54b55b4d6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819f96ac8ae4090" /><Relationship Type="http://schemas.openxmlformats.org/officeDocument/2006/relationships/notesMaster" Target="/ppt/notesMasters/notesMaster1.xml" Id="R9b4845eea087477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a114336db164eef" /><Relationship Type="http://schemas.openxmlformats.org/officeDocument/2006/relationships/notesMaster" Target="/ppt/notesMasters/notesMaster1.xml" Id="R30c7f54f72ac45d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ea809534de741f3" /><Relationship Type="http://schemas.openxmlformats.org/officeDocument/2006/relationships/notesMaster" Target="/ppt/notesMasters/notesMaster1.xml" Id="Rbe65c88043b64cd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8342b66c66d45b6" /><Relationship Type="http://schemas.openxmlformats.org/officeDocument/2006/relationships/notesMaster" Target="/ppt/notesMasters/notesMaster1.xml" Id="R83c275b73f63430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d6b8745f90c4400" /><Relationship Type="http://schemas.openxmlformats.org/officeDocument/2006/relationships/notesMaster" Target="/ppt/notesMasters/notesMaster1.xml" Id="Rbfee45c1cd6345c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4f5f81a71b94b10" /><Relationship Type="http://schemas.openxmlformats.org/officeDocument/2006/relationships/notesMaster" Target="/ppt/notesMasters/notesMaster1.xml" Id="Rb7e705af74764ad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30bbb12fd0e45e8" /><Relationship Type="http://schemas.openxmlformats.org/officeDocument/2006/relationships/notesMaster" Target="/ppt/notesMasters/notesMaster1.xml" Id="R5e04611fa8904c6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50fb61cb50d4e82" /><Relationship Type="http://schemas.openxmlformats.org/officeDocument/2006/relationships/notesMaster" Target="/ppt/notesMasters/notesMaster1.xml" Id="Rea914d755ea5453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0c8be02d02849fa" /><Relationship Type="http://schemas.openxmlformats.org/officeDocument/2006/relationships/notesMaster" Target="/ppt/notesMasters/notesMaster1.xml" Id="Ree50340609f8485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2d40f6536294f4c" /><Relationship Type="http://schemas.openxmlformats.org/officeDocument/2006/relationships/notesMaster" Target="/ppt/notesMasters/notesMaster1.xml" Id="R6642322afa6040b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ed82b87c286422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979804d3f82470a" /><Relationship Type="http://schemas.openxmlformats.org/officeDocument/2006/relationships/slideLayout" Target="/ppt/slideLayouts/slideLayout1.xml" Id="Rbed60aa8fe2f4d5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ed60aa8fe2f4d5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686bd2784c4f35" /><Relationship Type="http://schemas.openxmlformats.org/officeDocument/2006/relationships/image" Target="/ppt/media/image.png" Id="R019453a61038418c" /><Relationship Type="http://schemas.openxmlformats.org/officeDocument/2006/relationships/notesSlide" Target="/ppt/notesSlides/notesSlide1.xml" Id="R9ebdedcd82aa497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93861c5d0043f6" /><Relationship Type="http://schemas.openxmlformats.org/officeDocument/2006/relationships/notesSlide" Target="/ppt/notesSlides/notesSlide2.xml" Id="Rf7a6e6d10d1a4bd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d7176a2d6340fc" /><Relationship Type="http://schemas.openxmlformats.org/officeDocument/2006/relationships/notesSlide" Target="/ppt/notesSlides/notesSlide3.xml" Id="R462ffcb3cd2c43a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ee86b4a9334d55" /><Relationship Type="http://schemas.openxmlformats.org/officeDocument/2006/relationships/notesSlide" Target="/ppt/notesSlides/notesSlide4.xml" Id="Rd3a21a3086ce44c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cbac4bacf14214" /><Relationship Type="http://schemas.openxmlformats.org/officeDocument/2006/relationships/notesSlide" Target="/ppt/notesSlides/notesSlide5.xml" Id="Rfb448217efc743e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6f256d220f4374" /><Relationship Type="http://schemas.openxmlformats.org/officeDocument/2006/relationships/notesSlide" Target="/ppt/notesSlides/notesSlide6.xml" Id="R6dea99d2a8e54e0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d929ac18064a39" /><Relationship Type="http://schemas.openxmlformats.org/officeDocument/2006/relationships/notesSlide" Target="/ppt/notesSlides/notesSlide7.xml" Id="Rb081732892f0483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04b90b48a04955" /><Relationship Type="http://schemas.openxmlformats.org/officeDocument/2006/relationships/image" Target="/ppt/media/image2.png" Id="R5dc6ee87aade44a1" /><Relationship Type="http://schemas.openxmlformats.org/officeDocument/2006/relationships/notesSlide" Target="/ppt/notesSlides/notesSlide8.xml" Id="Rce8d17dbf17d4f1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0e51eca95e4cb8" /><Relationship Type="http://schemas.openxmlformats.org/officeDocument/2006/relationships/image" Target="/ppt/media/image3.png" Id="R77222ac270494fd1" /><Relationship Type="http://schemas.openxmlformats.org/officeDocument/2006/relationships/notesSlide" Target="/ppt/notesSlides/notesSlide9.xml" Id="Raa12abdfa3a0475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06bc46ecdb4f78" /><Relationship Type="http://schemas.openxmlformats.org/officeDocument/2006/relationships/notesSlide" Target="/ppt/notesSlides/notesSlide10.xml" Id="R8c9bf4961b4a4e4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4635d82cea4c38" /><Relationship Type="http://schemas.openxmlformats.org/officeDocument/2006/relationships/image" Target="/ppt/media/image4.png" Id="R46941ae7b40e40dc" /><Relationship Type="http://schemas.openxmlformats.org/officeDocument/2006/relationships/notesSlide" Target="/ppt/notesSlides/notesSlide11.xml" Id="Rdf66a42bc239485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D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9453a61038418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00A4D3-94DF-456E-B1EE-9CE2E0CCA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191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D2B">
              <a:alpha val="93725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84B474-9594-44DF-9D4B-AF07318A8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D2B">
              <a:alpha val="16863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5B5746-AAD3-4898-A223-4FFEFC610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3875"/>
            <a:ext cx="3048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2A6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44DCA9-015D-432E-9D1F-554F73802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3400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58F756-5621-4661-BB7B-33E66A619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42925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WORKLANCEO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F6D7AE-71CF-457F-8283-5C6F5268F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885950"/>
            <a:ext cx="5191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3000"/>
              </a:lnSpc>
              <a:buNone/>
              <a:defRPr sz="4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4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One Partner.</a:t>
            </a:r>
          </a:p>
          <a:p xmlns:a="http://schemas.openxmlformats.org/drawingml/2006/main">
            <a:pPr algn="l">
              <a:lnSpc>
                <a:spcPct val="93000"/>
              </a:lnSpc>
              <a:buNone/>
              <a:defRPr sz="4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4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Every Workforce Need.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D27F35-58BD-44D5-A42B-FF37AB6E1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38600"/>
            <a:ext cx="857250" cy="47625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F4B4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7B2EA1-6EB6-4BC3-9757-C7DD2CBCA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24350"/>
            <a:ext cx="476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D9E5E7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9E5E7"/>
                </a:solidFill>
                <a:latin typeface="Aptos"/>
                <a:ea typeface="Aptos"/>
                <a:cs typeface="Aptos"/>
              </a:rPr>
              <a:t>Recruitment and workforce solutions across roles, functions and sectors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8242D4-9727-4428-9846-1E46D3525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24550"/>
            <a:ext cx="228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BFEDEA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BFEDEA"/>
                </a:solidFill>
                <a:latin typeface="Aptos"/>
                <a:ea typeface="Aptos"/>
                <a:cs typeface="Aptos"/>
              </a:rPr>
              <a:t>COMPANY PROFILE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A73D5B-03EF-48E4-AB08-A361265F6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2575" y="619125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www.worklanceo.com</a:t>
            </a:r>
          </a:p>
        </p:txBody>
      </p:sp>
    </p:spTree>
    <p:extLst>
      <p:ext uri="{BB962C8B-B14F-4D97-AF65-F5344CB8AC3E}">
        <p14:creationId xmlns:p14="http://schemas.microsoft.com/office/powerpoint/2010/main" val="71579535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84B06A-139A-4489-9FAD-DF103CD7E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2A6A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2A6A0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92133C-4264-420E-B507-6AC5AD120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781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150" b="1">
                <a:solidFill>
                  <a:srgbClr val="102A37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02A37"/>
                </a:solidFill>
                <a:latin typeface="Aptos"/>
                <a:ea typeface="Aptos"/>
                <a:cs typeface="Aptos"/>
              </a:rPr>
              <a:t>Recruitment without the noise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42C5AC-03BC-4CF5-92DA-E37AE5F40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933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A practical, human-led connection between employers and people ready to work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2BF2B0-9E58-4550-BEAB-80616A18D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28850"/>
            <a:ext cx="4953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550" b="1">
                <a:solidFill>
                  <a:srgbClr val="102A37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02A37"/>
                </a:solidFill>
                <a:latin typeface="Aptos"/>
                <a:ea typeface="Aptos"/>
                <a:cs typeface="Aptos"/>
              </a:rPr>
              <a:t>Hiring should not mean sorting through hundreds of irrelevant applications.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14930B-D91C-49AF-A9FF-9353FA55E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9525"/>
            <a:ext cx="57150" cy="1352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639418-F377-4EE4-8DE7-F77D043FE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810000"/>
            <a:ext cx="4667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7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WorkLanceo supports the recruitment journey from requirement understanding through sourcing, screening, interview coordination and joining follow-up.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D452DD-C2A9-4FF5-8B94-D54088135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181225"/>
            <a:ext cx="4514850" cy="3133725"/>
          </a:xfrm>
          <a:prstGeom xmlns:a="http://schemas.openxmlformats.org/drawingml/2006/main" prst="roundRect">
            <a:avLst>
              <a:gd name="adj" fmla="val 8511"/>
            </a:avLst>
          </a:prstGeom>
          <a:solidFill xmlns:a="http://schemas.openxmlformats.org/drawingml/2006/main">
            <a:srgbClr val="071D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704C2B-0896-482A-8721-F4C98421A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590800"/>
            <a:ext cx="3667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BFEDEA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BFEDEA"/>
                </a:solidFill>
                <a:latin typeface="Aptos"/>
                <a:ea typeface="Aptos"/>
                <a:cs typeface="Aptos"/>
              </a:rPr>
              <a:t>YOU DEFINE THE NEED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F0C8EB-403F-46D1-8F4B-7C786558E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009900"/>
            <a:ext cx="3714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Role  ·  Volume  ·  Location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Skills  ·  Experience  ·  Timeline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5B6092-D8BD-4FD8-804B-B6AA8AB96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114800"/>
            <a:ext cx="3333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8606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2BF9DF-D948-4C97-951C-10EAE82A6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381500"/>
            <a:ext cx="3667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F4B44A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4B44A"/>
                </a:solidFill>
                <a:latin typeface="Aptos"/>
                <a:ea typeface="Aptos"/>
                <a:cs typeface="Aptos"/>
              </a:rPr>
              <a:t>WE RETURN RELEVANCE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ECC3F9-29E3-4158-BF50-72CF8273B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762500"/>
            <a:ext cx="371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933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Screened candidates with genuine interest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A5426C-9610-4977-8BC6-12A9DAAA6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247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www.worklanceo.com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66DF42-DB3D-4773-8599-3A3A19E3A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96050"/>
            <a:ext cx="3429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84724922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D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EC57094-8EDC-48BB-998F-CB8E00EDE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2A6A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2A6A0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367100-A83E-4319-BA32-28E63FFE3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781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1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Recruitment solutions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6E6FDD-253B-4FAF-9311-0A9B2AD78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933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0">
                <a:solidFill>
                  <a:srgbClr val="B7C9CD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B7C9CD"/>
                </a:solidFill>
                <a:latin typeface="Aptos"/>
                <a:ea typeface="Aptos"/>
                <a:cs typeface="Aptos"/>
              </a:rPr>
              <a:t>Flexible support for one specialist role or a high-volume workforce project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19D5C4-0171-4EFD-83B6-752B1AE62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28850"/>
            <a:ext cx="400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2A6A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2A6A0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3B2E2E-2F2D-4898-BC37-B59B8E8FB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200275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Bulk hiring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677A3E-B777-48B3-B0B0-BF2072618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609850"/>
            <a:ext cx="428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B7C9C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B7C9CD"/>
                </a:solidFill>
                <a:latin typeface="Aptos"/>
                <a:ea typeface="Aptos"/>
                <a:cs typeface="Aptos"/>
              </a:rPr>
              <a:t>Multiple positions within defined timelines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48947D-7E47-4D2C-935C-2FED3EF73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90875"/>
            <a:ext cx="4876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1444E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8F7B1E-2F49-4FF8-909E-51B1A2264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228850"/>
            <a:ext cx="400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2A6A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2A6A0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550110-78F6-4317-9678-F6AE71464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200275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Permanent recruitment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F7E78C-CD86-42AB-907C-5C1B33475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609850"/>
            <a:ext cx="428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B7C9C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B7C9CD"/>
                </a:solidFill>
                <a:latin typeface="Aptos"/>
                <a:ea typeface="Aptos"/>
                <a:cs typeface="Aptos"/>
              </a:rPr>
              <a:t>Sourcing and screening across functions and levels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82645D-7DF8-4170-AE5A-3FCA88D4C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190875"/>
            <a:ext cx="4876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1444E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ECC7FF-970D-4945-B0BA-2615A8309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0"/>
            <a:ext cx="400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2A6A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2A6A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C05E37-C8D6-4C56-A929-545C83BAB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400425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Frontline workforce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B9C83B-D6ED-4AC4-B7EA-33D51CCC8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10000"/>
            <a:ext cx="428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992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B7C9C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B7C9CD"/>
                </a:solidFill>
                <a:latin typeface="Aptos"/>
                <a:ea typeface="Aptos"/>
                <a:cs typeface="Aptos"/>
              </a:rPr>
              <a:t>Customer-facing and field roles that keep operations moving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D664E4-52E6-4BE5-B956-332FC3296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91025"/>
            <a:ext cx="4876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1444E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7A06EA-F08C-4499-B7D6-6EF9B6B60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429000"/>
            <a:ext cx="400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2A6A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2A6A0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7F159B-2441-48E1-B8EC-A8E78DDEA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3400425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Corporate hiring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C2082E-258A-4A2D-8EB0-B418257E1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3810000"/>
            <a:ext cx="428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B7C9C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B7C9CD"/>
                </a:solidFill>
                <a:latin typeface="Aptos"/>
                <a:ea typeface="Aptos"/>
                <a:cs typeface="Aptos"/>
              </a:rPr>
              <a:t>Professional, business and specialist positions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9B8F13-EB80-4F47-B35C-B1995C860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391025"/>
            <a:ext cx="4876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1444E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A5959C-F801-4344-8EF6-2BE1759BF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29150"/>
            <a:ext cx="400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2A6A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2A6A0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3AFAEB-C3A3-416A-BFFC-BA7CD49D6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600575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Entry-level hiring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8C9C48-F36C-4126-95AD-990F672E3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5010150"/>
            <a:ext cx="428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B7C9C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B7C9CD"/>
                </a:solidFill>
                <a:latin typeface="Aptos"/>
                <a:ea typeface="Aptos"/>
                <a:cs typeface="Aptos"/>
              </a:rPr>
              <a:t>Graduates, freshers and early-career talent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A13130-30E5-4E71-8124-EF42ECF44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91175"/>
            <a:ext cx="4876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1444E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230AB78-4D65-4778-A419-FB7CA59A5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629150"/>
            <a:ext cx="400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2A6A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2A6A0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09E72EB-5BB2-40FA-A368-C4C9E65EF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4600575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Custom hiring projects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501E1B5-7037-4893-B668-6DD1A7187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5010150"/>
            <a:ext cx="428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992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B7C9C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B7C9CD"/>
                </a:solidFill>
                <a:latin typeface="Aptos"/>
                <a:ea typeface="Aptos"/>
                <a:cs typeface="Aptos"/>
              </a:rPr>
              <a:t>A process shaped around location, skills, pay, volume and timing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B029F55-1D9F-497D-9D2A-5923E48E9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591175"/>
            <a:ext cx="4876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1444E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6653D76-46F5-4A72-B2CC-F4499929B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247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0">
                <a:solidFill>
                  <a:srgbClr val="A9C0C6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A9C0C6"/>
                </a:solidFill>
                <a:latin typeface="Aptos"/>
                <a:ea typeface="Aptos"/>
                <a:cs typeface="Aptos"/>
              </a:rPr>
              <a:t>www.worklanceo.com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A03ACD9-5C34-4F16-85BC-558369805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96050"/>
            <a:ext cx="3429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0">
                <a:solidFill>
                  <a:srgbClr val="A9C0C6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A9C0C6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40511480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4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A35122-FE79-4CCA-9F9E-F111C2EF1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2A6A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2A6A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BC6661-E360-47AB-A6C2-53D80540F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781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150" b="1">
                <a:solidFill>
                  <a:srgbClr val="102A37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02A37"/>
                </a:solidFill>
                <a:latin typeface="Aptos"/>
                <a:ea typeface="Aptos"/>
                <a:cs typeface="Aptos"/>
              </a:rPr>
              <a:t>Roles across the workforce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6E46D0-B9AF-4013-9315-154216547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933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Coverage from high-volume frontline hiring to business-critical professional talent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9DD30B-7EED-46F7-A254-91206E5F2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9800"/>
            <a:ext cx="23812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6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308D0B-A11E-4B31-A2D6-852837A53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33650"/>
            <a:ext cx="238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>
                <a:solidFill>
                  <a:srgbClr val="102A37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02A37"/>
                </a:solidFill>
                <a:latin typeface="Aptos"/>
                <a:ea typeface="Aptos"/>
                <a:cs typeface="Aptos"/>
              </a:rPr>
              <a:t>Frontline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2FCE12-B99E-4635-AD93-C4CB56536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81350"/>
            <a:ext cx="2381250" cy="2019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8000"/>
              </a:lnSpc>
              <a:buNone/>
              <a:defRPr sz="142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Sales executives</a:t>
            </a:r>
          </a:p>
          <a:p xmlns:a="http://schemas.openxmlformats.org/drawingml/2006/main">
            <a:pPr algn="l">
              <a:lnSpc>
                <a:spcPct val="138000"/>
              </a:lnSpc>
              <a:buNone/>
              <a:defRPr sz="142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Telecallers</a:t>
            </a:r>
          </a:p>
          <a:p xmlns:a="http://schemas.openxmlformats.org/drawingml/2006/main">
            <a:pPr algn="l">
              <a:lnSpc>
                <a:spcPct val="138000"/>
              </a:lnSpc>
              <a:buNone/>
              <a:defRPr sz="142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Customer support</a:t>
            </a:r>
          </a:p>
          <a:p xmlns:a="http://schemas.openxmlformats.org/drawingml/2006/main">
            <a:pPr algn="l">
              <a:lnSpc>
                <a:spcPct val="138000"/>
              </a:lnSpc>
              <a:buNone/>
              <a:defRPr sz="142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Retail staff</a:t>
            </a:r>
          </a:p>
          <a:p xmlns:a="http://schemas.openxmlformats.org/drawingml/2006/main">
            <a:pPr algn="l">
              <a:lnSpc>
                <a:spcPct val="138000"/>
              </a:lnSpc>
              <a:buNone/>
              <a:defRPr sz="142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Hospitality staff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F9268D-B989-46E8-A5C2-9BC65FA1D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2209800"/>
            <a:ext cx="23812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DBC026-4746-4C56-8419-F874FBB9E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2533650"/>
            <a:ext cx="238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>
                <a:solidFill>
                  <a:srgbClr val="102A37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02A37"/>
                </a:solidFill>
                <a:latin typeface="Aptos"/>
                <a:ea typeface="Aptos"/>
                <a:cs typeface="Aptos"/>
              </a:rPr>
              <a:t>Field &amp; operations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364527-0465-4B0B-94FF-CE94C5221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181350"/>
            <a:ext cx="2381250" cy="2019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8000"/>
              </a:lnSpc>
              <a:buNone/>
              <a:defRPr sz="142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Field executives</a:t>
            </a:r>
          </a:p>
          <a:p xmlns:a="http://schemas.openxmlformats.org/drawingml/2006/main">
            <a:pPr algn="l">
              <a:lnSpc>
                <a:spcPct val="138000"/>
              </a:lnSpc>
              <a:buNone/>
              <a:defRPr sz="142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Delivery personnel</a:t>
            </a:r>
          </a:p>
          <a:p xmlns:a="http://schemas.openxmlformats.org/drawingml/2006/main">
            <a:pPr algn="l">
              <a:lnSpc>
                <a:spcPct val="138000"/>
              </a:lnSpc>
              <a:buNone/>
              <a:defRPr sz="142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Warehouse teams</a:t>
            </a:r>
          </a:p>
          <a:p xmlns:a="http://schemas.openxmlformats.org/drawingml/2006/main">
            <a:pPr algn="l">
              <a:lnSpc>
                <a:spcPct val="138000"/>
              </a:lnSpc>
              <a:buNone/>
              <a:defRPr sz="142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Office support</a:t>
            </a:r>
          </a:p>
          <a:p xmlns:a="http://schemas.openxmlformats.org/drawingml/2006/main">
            <a:pPr algn="l">
              <a:lnSpc>
                <a:spcPct val="138000"/>
              </a:lnSpc>
              <a:buNone/>
              <a:defRPr sz="142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Operational workforce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E09556-9C06-45C6-8148-18E91F022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09800"/>
            <a:ext cx="23812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15D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2A4BA4-B444-4153-B95A-C6506116F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533650"/>
            <a:ext cx="238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>
                <a:solidFill>
                  <a:srgbClr val="102A37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02A37"/>
                </a:solidFill>
                <a:latin typeface="Aptos"/>
                <a:ea typeface="Aptos"/>
                <a:cs typeface="Aptos"/>
              </a:rPr>
              <a:t>Corporate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BA4DDC-31EF-484B-A042-3AAF0D5BA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181350"/>
            <a:ext cx="2381250" cy="2019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8000"/>
              </a:lnSpc>
              <a:buNone/>
              <a:defRPr sz="142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Operations</a:t>
            </a:r>
          </a:p>
          <a:p xmlns:a="http://schemas.openxmlformats.org/drawingml/2006/main">
            <a:pPr algn="l">
              <a:lnSpc>
                <a:spcPct val="138000"/>
              </a:lnSpc>
              <a:buNone/>
              <a:defRPr sz="142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Sales &amp; business development</a:t>
            </a:r>
          </a:p>
          <a:p xmlns:a="http://schemas.openxmlformats.org/drawingml/2006/main">
            <a:pPr algn="l">
              <a:lnSpc>
                <a:spcPct val="138000"/>
              </a:lnSpc>
              <a:buNone/>
              <a:defRPr sz="142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Marketing</a:t>
            </a:r>
          </a:p>
          <a:p xmlns:a="http://schemas.openxmlformats.org/drawingml/2006/main">
            <a:pPr algn="l">
              <a:lnSpc>
                <a:spcPct val="138000"/>
              </a:lnSpc>
              <a:buNone/>
              <a:defRPr sz="142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Human resources</a:t>
            </a:r>
          </a:p>
          <a:p xmlns:a="http://schemas.openxmlformats.org/drawingml/2006/main">
            <a:pPr algn="l">
              <a:lnSpc>
                <a:spcPct val="138000"/>
              </a:lnSpc>
              <a:buNone/>
              <a:defRPr sz="142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Finance &amp; accounts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A8C3BA-94A0-4327-ACDD-CD848749B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209800"/>
            <a:ext cx="23812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BA9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4FE204-94E6-4C71-8E1B-D5A751882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533650"/>
            <a:ext cx="238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>
                <a:solidFill>
                  <a:srgbClr val="102A37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02A37"/>
                </a:solidFill>
                <a:latin typeface="Aptos"/>
                <a:ea typeface="Aptos"/>
                <a:cs typeface="Aptos"/>
              </a:rPr>
              <a:t>Professional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C42524-A5C6-44AC-A1C3-FAACF9A8A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181350"/>
            <a:ext cx="2381250" cy="2019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8000"/>
              </a:lnSpc>
              <a:buNone/>
              <a:defRPr sz="142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Information technology</a:t>
            </a:r>
          </a:p>
          <a:p xmlns:a="http://schemas.openxmlformats.org/drawingml/2006/main">
            <a:pPr algn="l">
              <a:lnSpc>
                <a:spcPct val="138000"/>
              </a:lnSpc>
              <a:buNone/>
              <a:defRPr sz="142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Customer success</a:t>
            </a:r>
          </a:p>
          <a:p xmlns:a="http://schemas.openxmlformats.org/drawingml/2006/main">
            <a:pPr algn="l">
              <a:lnSpc>
                <a:spcPct val="138000"/>
              </a:lnSpc>
              <a:buNone/>
              <a:defRPr sz="142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Administration</a:t>
            </a:r>
          </a:p>
          <a:p xmlns:a="http://schemas.openxmlformats.org/drawingml/2006/main">
            <a:pPr algn="l">
              <a:lnSpc>
                <a:spcPct val="138000"/>
              </a:lnSpc>
              <a:buNone/>
              <a:defRPr sz="142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Management roles</a:t>
            </a:r>
          </a:p>
          <a:p xmlns:a="http://schemas.openxmlformats.org/drawingml/2006/main">
            <a:pPr algn="l">
              <a:lnSpc>
                <a:spcPct val="138000"/>
              </a:lnSpc>
              <a:buNone/>
              <a:defRPr sz="142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Specialist positions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5D91DB-CDF3-475B-B541-485FF489B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0225"/>
            <a:ext cx="10953750" cy="476250"/>
          </a:xfrm>
          <a:prstGeom xmlns:a="http://schemas.openxmlformats.org/drawingml/2006/main" prst="roundRect">
            <a:avLst>
              <a:gd name="adj" fmla="val 2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7E9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0E76BD-E1FE-483E-8267-E36F9FD40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7150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350" b="1">
                <a:solidFill>
                  <a:srgbClr val="102A3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02A37"/>
                </a:solidFill>
                <a:latin typeface="Aptos"/>
                <a:ea typeface="Aptos"/>
                <a:cs typeface="Aptos"/>
              </a:rPr>
              <a:t>Coverage can expand around each employer’s specific workforce requirement.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1B70EE-16E9-43C2-BB96-12966F2F4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247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www.worklanceo.com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B38E17-0B1F-4298-B4D3-B563E1D3A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96050"/>
            <a:ext cx="3429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3726432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C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B3729C4-3232-4CB0-9F08-9FE0BFBA5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2A6A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2A6A0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ADB91D-7481-4218-82DE-ED857EDDD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781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150" b="1">
                <a:solidFill>
                  <a:srgbClr val="102A37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02A37"/>
                </a:solidFill>
                <a:latin typeface="Aptos"/>
                <a:ea typeface="Aptos"/>
                <a:cs typeface="Aptos"/>
              </a:rPr>
              <a:t>Multi-sector by design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A2469E-01EE-4468-A883-91E00AAEB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933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One recruitment partner across established industries, growing businesses and startups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F35EA9-D519-4747-80C0-E74E71DB0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05050"/>
            <a:ext cx="2762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475" b="1">
                <a:solidFill>
                  <a:srgbClr val="102A37"/>
                </a:solidFill>
                <a:latin typeface="Aptos"/>
                <a:ea typeface="Aptos"/>
                <a:cs typeface="Aptos"/>
              </a:defRPr>
            </a:pPr>
            <a:r>
              <a:rPr sz="2475" b="1">
                <a:solidFill>
                  <a:srgbClr val="102A37"/>
                </a:solidFill>
                <a:latin typeface="Aptos"/>
                <a:ea typeface="Aptos"/>
                <a:cs typeface="Aptos"/>
              </a:rPr>
              <a:t>IT &amp; Technology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2056DE-9A95-47E8-88FC-884967009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352675"/>
            <a:ext cx="114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0">
                <a:solidFill>
                  <a:srgbClr val="12A6A0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2A6A0"/>
                </a:solidFill>
                <a:latin typeface="Aptos"/>
                <a:ea typeface="Aptos"/>
                <a:cs typeface="Aptos"/>
              </a:rPr>
              <a:t>BFSI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E83CB5-7618-45D6-81E9-95E2A0497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305050"/>
            <a:ext cx="1428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175" b="1">
                <a:solidFill>
                  <a:srgbClr val="102A37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02A37"/>
                </a:solidFill>
                <a:latin typeface="Aptos"/>
                <a:ea typeface="Aptos"/>
                <a:cs typeface="Aptos"/>
              </a:rPr>
              <a:t>Retail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28495A-8A1D-4F1F-88FB-DB7576395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2371725"/>
            <a:ext cx="209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E-commerce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10A2A3-4CA0-42AA-9AAD-379BF7BD0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3714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175" b="1">
                <a:solidFill>
                  <a:srgbClr val="102A37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02A37"/>
                </a:solidFill>
                <a:latin typeface="Aptos"/>
                <a:ea typeface="Aptos"/>
                <a:cs typeface="Aptos"/>
              </a:rPr>
              <a:t>Logistics &amp; Warehousing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85C8EC-35E4-4698-8E09-D45730D5E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3152775"/>
            <a:ext cx="2286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0">
                <a:solidFill>
                  <a:srgbClr val="12A6A0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2A6A0"/>
                </a:solidFill>
                <a:latin typeface="Aptos"/>
                <a:ea typeface="Aptos"/>
                <a:cs typeface="Aptos"/>
              </a:rPr>
              <a:t>Manufacturing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1AC8B6-F8B5-4B29-A3F1-C9E2C0558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105150"/>
            <a:ext cx="2190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025" b="1">
                <a:solidFill>
                  <a:srgbClr val="102A37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02A37"/>
                </a:solidFill>
                <a:latin typeface="Aptos"/>
                <a:ea typeface="Aptos"/>
                <a:cs typeface="Aptos"/>
              </a:rPr>
              <a:t>Hospitality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E697B7-AF96-49DB-8546-1CA84C3CD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209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Healthcare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7AEFDC-9E1F-4ADD-BD63-0457A0316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3857625"/>
            <a:ext cx="190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325" b="1">
                <a:solidFill>
                  <a:srgbClr val="102A37"/>
                </a:solidFill>
                <a:latin typeface="Aptos"/>
                <a:ea typeface="Aptos"/>
                <a:cs typeface="Aptos"/>
              </a:defRPr>
            </a:pPr>
            <a:r>
              <a:rPr sz="2325" b="1">
                <a:solidFill>
                  <a:srgbClr val="102A37"/>
                </a:solidFill>
                <a:latin typeface="Aptos"/>
                <a:ea typeface="Aptos"/>
                <a:cs typeface="Aptos"/>
              </a:rPr>
              <a:t>Education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B7688D-3DED-4CCC-9193-AB72E7F6A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3933825"/>
            <a:ext cx="190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0">
                <a:solidFill>
                  <a:srgbClr val="12A6A0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2A6A0"/>
                </a:solidFill>
                <a:latin typeface="Aptos"/>
                <a:ea typeface="Aptos"/>
                <a:cs typeface="Aptos"/>
              </a:rPr>
              <a:t>Real Estate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48A43F-A303-45BD-A7D4-7429B4721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24400"/>
            <a:ext cx="285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100" b="1">
                <a:solidFill>
                  <a:srgbClr val="102A37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02A37"/>
                </a:solidFill>
                <a:latin typeface="Aptos"/>
                <a:ea typeface="Aptos"/>
                <a:cs typeface="Aptos"/>
              </a:rPr>
              <a:t>Sales &amp; Marketing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98F10A-9974-42C5-A6FF-D373A4436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14775" y="4772025"/>
            <a:ext cx="3000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Professional Services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18D76B-AFEC-47DB-9EF4-0E4A183AB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4714875"/>
            <a:ext cx="2571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025" b="1">
                <a:solidFill>
                  <a:srgbClr val="102A37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02A37"/>
                </a:solidFill>
                <a:latin typeface="Aptos"/>
                <a:ea typeface="Aptos"/>
                <a:cs typeface="Aptos"/>
              </a:rPr>
              <a:t>Customer Support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64B738-F4B2-4ECE-B965-A242F1B2F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0"/>
            <a:ext cx="209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475" b="1">
                <a:solidFill>
                  <a:srgbClr val="12A6A0"/>
                </a:solidFill>
                <a:latin typeface="Aptos"/>
                <a:ea typeface="Aptos"/>
                <a:cs typeface="Aptos"/>
              </a:defRPr>
            </a:pPr>
            <a:r>
              <a:rPr sz="2475" b="1">
                <a:solidFill>
                  <a:srgbClr val="12A6A0"/>
                </a:solidFill>
                <a:latin typeface="Aptos"/>
                <a:ea typeface="Aptos"/>
                <a:cs typeface="Aptos"/>
              </a:rPr>
              <a:t>Operations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8CBA77-198E-4B3C-A5F9-E405542B2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5572125"/>
            <a:ext cx="2476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0">
                <a:solidFill>
                  <a:srgbClr val="102A37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02A37"/>
                </a:solidFill>
                <a:latin typeface="Aptos"/>
                <a:ea typeface="Aptos"/>
                <a:cs typeface="Aptos"/>
              </a:rPr>
              <a:t>Startups &amp; SMEs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D1D946-6C9A-4FD6-8921-B5B314E02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39325" y="2152650"/>
            <a:ext cx="1724025" cy="3638550"/>
          </a:xfrm>
          <a:prstGeom xmlns:a="http://schemas.openxmlformats.org/drawingml/2006/main" prst="roundRect">
            <a:avLst>
              <a:gd name="adj" fmla="val 14365"/>
            </a:avLst>
          </a:prstGeom>
          <a:solidFill xmlns:a="http://schemas.openxmlformats.org/drawingml/2006/main">
            <a:srgbClr val="071D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032DC6-83C0-4349-B212-E27D7CA39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2647950"/>
            <a:ext cx="10668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5100" b="1">
                <a:solidFill>
                  <a:srgbClr val="F4B44A"/>
                </a:solidFill>
                <a:latin typeface="Aptos"/>
                <a:ea typeface="Aptos"/>
                <a:cs typeface="Aptos"/>
              </a:defRPr>
            </a:pPr>
            <a:r>
              <a:rPr sz="5100" b="1">
                <a:solidFill>
                  <a:srgbClr val="F4B44A"/>
                </a:solidFill>
                <a:latin typeface="Aptos"/>
                <a:ea typeface="Aptos"/>
                <a:cs typeface="Aptos"/>
              </a:rPr>
              <a:t>15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CBE9CD-00A7-4D17-98ED-00C6A1081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9350" y="3619500"/>
            <a:ext cx="1333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2000"/>
              </a:lnSpc>
              <a:buNone/>
              <a:defRPr sz="16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sectors listed</a:t>
            </a:r>
          </a:p>
          <a:p xmlns:a="http://schemas.openxmlformats.org/drawingml/2006/main">
            <a:pPr algn="ctr">
              <a:lnSpc>
                <a:spcPct val="122000"/>
              </a:lnSpc>
              <a:buNone/>
              <a:defRPr sz="16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and scope to</a:t>
            </a:r>
          </a:p>
          <a:p xmlns:a="http://schemas.openxmlformats.org/drawingml/2006/main">
            <a:pPr algn="ctr">
              <a:lnSpc>
                <a:spcPct val="122000"/>
              </a:lnSpc>
              <a:buNone/>
              <a:defRPr sz="16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expand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0281A3-3FC3-41A9-A38A-07B451188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247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www.worklanceo.com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6CEAC29-938B-4DAD-935E-3731ECD65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96050"/>
            <a:ext cx="3429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66678920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D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6765F85-14B1-4474-AA1E-DF26A34A9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2A6A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2A6A0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593CE1-2139-474B-BC39-8ACA47C6A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781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1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Employer hiring process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1EE129-9000-4ECA-9EF1-A1D289175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933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0">
                <a:solidFill>
                  <a:srgbClr val="B7C9CD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B7C9CD"/>
                </a:solidFill>
                <a:latin typeface="Aptos"/>
                <a:ea typeface="Aptos"/>
                <a:cs typeface="Aptos"/>
              </a:rPr>
              <a:t>A clear path from requirement to joining, with the employer retaining the final decision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DD9201-C2AD-471E-831C-F6EC03E91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257550"/>
            <a:ext cx="9858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38606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023E98-E6D8-4642-8FA8-C022EDC68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962275"/>
            <a:ext cx="590550" cy="590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6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7E11C1-7465-4568-A7CD-96C1D058F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05150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29BE21-5478-450C-BE6E-C94BF6E9E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Requirement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8EAC17-39C6-467B-A2B4-7A1994C8F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286250"/>
            <a:ext cx="1619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7000"/>
              </a:lnSpc>
              <a:buNone/>
              <a:defRPr sz="1200" b="0">
                <a:solidFill>
                  <a:srgbClr val="B7C9CD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B7C9CD"/>
                </a:solidFill>
                <a:latin typeface="Aptos"/>
                <a:ea typeface="Aptos"/>
                <a:cs typeface="Aptos"/>
              </a:rPr>
              <a:t>Role, vacancies, location, pay, skills and timeline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AF6E49-2B06-4409-89EB-3948D3F45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2962275"/>
            <a:ext cx="590550" cy="590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6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DE20BD-CD3B-4426-9C3A-349EC3BCB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3105150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49C365-1871-406D-8B07-0E1C17857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381000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Sourcing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BBD065-4ABF-4278-931D-1D65039C3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4286250"/>
            <a:ext cx="1619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7000"/>
              </a:lnSpc>
              <a:buNone/>
              <a:defRPr sz="1200" b="0">
                <a:solidFill>
                  <a:srgbClr val="B7C9CD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B7C9CD"/>
                </a:solidFill>
                <a:latin typeface="Aptos"/>
                <a:ea typeface="Aptos"/>
                <a:cs typeface="Aptos"/>
              </a:rPr>
              <a:t>Channels, networks, databases, referrals and outreach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D4419F-1EA2-42B5-A58B-E6F256760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962275"/>
            <a:ext cx="590550" cy="590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6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C570F1-6094-4EAB-B2F4-D6A898BDC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105150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6366D1-233B-4469-A05C-E9E7E7950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81000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Screening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3BD775-9EB4-405B-87EC-05C4564BB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4286250"/>
            <a:ext cx="1619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7000"/>
              </a:lnSpc>
              <a:buNone/>
              <a:defRPr sz="1200" b="0">
                <a:solidFill>
                  <a:srgbClr val="B7C9CD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B7C9CD"/>
                </a:solidFill>
                <a:latin typeface="Aptos"/>
                <a:ea typeface="Aptos"/>
                <a:cs typeface="Aptos"/>
              </a:rPr>
              <a:t>Qualifications, experience, location, availability and interest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262C9B-310C-4D97-A8BE-22EE5DE7F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962275"/>
            <a:ext cx="590550" cy="590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6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05E4C3-0175-4425-9497-AAF0ED1BA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105150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FED490-C7FD-4FE6-9FBC-A013D31CD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1000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Shortlist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8BFBC0-01B0-48E5-892E-D3F0B23CF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286250"/>
            <a:ext cx="1619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7000"/>
              </a:lnSpc>
              <a:buNone/>
              <a:defRPr sz="1200" b="0">
                <a:solidFill>
                  <a:srgbClr val="B7C9CD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B7C9CD"/>
                </a:solidFill>
                <a:latin typeface="Aptos"/>
                <a:ea typeface="Aptos"/>
                <a:cs typeface="Aptos"/>
              </a:rPr>
              <a:t>Relevant candidate profiles shared for consideration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5146ED-A4DC-4627-9566-1D0E0A52A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962275"/>
            <a:ext cx="590550" cy="590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6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CA81065-8476-44C9-94B7-C8FBFD0DF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3105150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378FDC5-D60D-433C-A9AA-636534B16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81000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Interview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DA982B8-8936-47CE-BAE5-70204A086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4286250"/>
            <a:ext cx="1619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7000"/>
              </a:lnSpc>
              <a:buNone/>
              <a:defRPr sz="1200" b="0">
                <a:solidFill>
                  <a:srgbClr val="B7C9CD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B7C9CD"/>
                </a:solidFill>
                <a:latin typeface="Aptos"/>
                <a:ea typeface="Aptos"/>
                <a:cs typeface="Aptos"/>
              </a:rPr>
              <a:t>Employer evaluates candidates and makes the final selection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0200D36-88F7-4E54-90CB-1BF2C7369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2962275"/>
            <a:ext cx="590550" cy="590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B298F17-8985-4CAD-AE20-9581765EE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3105150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00" b="1">
                <a:solidFill>
                  <a:srgbClr val="071D2B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71D2B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1BBCE8B-DCC8-4C01-A64A-8C7804C65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381000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5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Joining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B293ECA-397C-4A50-9BE8-63CA534C9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286250"/>
            <a:ext cx="1619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7000"/>
              </a:lnSpc>
              <a:buNone/>
              <a:defRPr sz="1200" b="0">
                <a:solidFill>
                  <a:srgbClr val="B7C9CD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B7C9CD"/>
                </a:solidFill>
                <a:latin typeface="Aptos"/>
                <a:ea typeface="Aptos"/>
                <a:cs typeface="Aptos"/>
              </a:rPr>
              <a:t>Communication and joining coordination after selection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5B2E3AC-69A2-49B2-83D6-C36A9D08E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247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0">
                <a:solidFill>
                  <a:srgbClr val="A9C0C6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A9C0C6"/>
                </a:solidFill>
                <a:latin typeface="Aptos"/>
                <a:ea typeface="Aptos"/>
                <a:cs typeface="Aptos"/>
              </a:rPr>
              <a:t>www.worklanceo.com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03D732E-CB5D-4930-B316-C34A29FCF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96050"/>
            <a:ext cx="3429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0">
                <a:solidFill>
                  <a:srgbClr val="A9C0C6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A9C0C6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56232444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C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2E483DA-37D6-42B0-9BD8-5FA491502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2A6A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2A6A0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0470E8-DE28-4C7E-86A6-9178BAB34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781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150" b="1">
                <a:solidFill>
                  <a:srgbClr val="102A37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02A37"/>
                </a:solidFill>
                <a:latin typeface="Aptos"/>
                <a:ea typeface="Aptos"/>
                <a:cs typeface="Aptos"/>
              </a:rPr>
              <a:t>Why WorkLanceo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47FE10-9F88-4F9D-B2C5-2727D65D9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933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Recruitment support built around relevance, flexibility and clear employer control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89AFDC-DA23-4AC4-A376-6B8544E32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9800"/>
            <a:ext cx="38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2A6A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2A6A0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2AC986-372A-43B9-B748-213EA80FA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181225"/>
            <a:ext cx="2724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102A37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02A37"/>
                </a:solidFill>
                <a:latin typeface="Aptos"/>
                <a:ea typeface="Aptos"/>
                <a:cs typeface="Aptos"/>
              </a:rPr>
              <a:t>Multi-sector coverage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BFEE1B-9267-416F-A0ED-4686CB5D8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695575"/>
            <a:ext cx="2762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One partner across roles, functions and industries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20FA08-9DC2-41E8-9891-EA7C7FFAE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76650"/>
            <a:ext cx="3067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CE7E9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BB038E-6F0F-4F9B-8AFC-4ED1F908B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209800"/>
            <a:ext cx="38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2A6A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2A6A0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4AB9C0-1E67-463A-8ACF-ECF0AC1C8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181225"/>
            <a:ext cx="2724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102A37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02A37"/>
                </a:solidFill>
                <a:latin typeface="Aptos"/>
                <a:ea typeface="Aptos"/>
                <a:cs typeface="Aptos"/>
              </a:rPr>
              <a:t>Screened candidates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E7146B-3678-4446-A7C6-67BB8EB8B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695575"/>
            <a:ext cx="2762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Relevance and genuine interest checked before profiles are presented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62D05B-5E7B-4B10-8CD9-D5B6BAAAE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676650"/>
            <a:ext cx="3067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CE7E9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65EBB1-BF96-484A-8F82-F1E3DFF40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09800"/>
            <a:ext cx="38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2A6A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2A6A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DE9B31-35AC-444E-AA36-D56F7AE72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181225"/>
            <a:ext cx="2724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102A37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02A37"/>
                </a:solidFill>
                <a:latin typeface="Aptos"/>
                <a:ea typeface="Aptos"/>
                <a:cs typeface="Aptos"/>
              </a:rPr>
              <a:t>Flexible engagement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17071B-CBA0-41CA-BBB4-5F7792D04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695575"/>
            <a:ext cx="2762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Support adapted to role complexity, hiring volume and project needs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3F7B7E-BD68-4518-8318-2209E0C1D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676650"/>
            <a:ext cx="3067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CE7E9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CC0D12-6E8F-4608-AC4B-A1D2B06EC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29075"/>
            <a:ext cx="38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2A6A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2A6A0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D550DE-D436-4E06-9504-9252E32E2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000500"/>
            <a:ext cx="2724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8713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102A37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02A37"/>
                </a:solidFill>
                <a:latin typeface="Aptos"/>
                <a:ea typeface="Aptos"/>
                <a:cs typeface="Aptos"/>
              </a:rPr>
              <a:t>Employer-controlled selection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E40DD3-5C02-4C08-8477-5C4DADA96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514850"/>
            <a:ext cx="2762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The employer retains final interview and hiring authority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CA614A-CAE9-4432-B5C1-654430AE8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95925"/>
            <a:ext cx="3067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CE7E9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566477-CFBA-4DFC-9165-193E56DFB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4029075"/>
            <a:ext cx="38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2A6A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2A6A0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92597E-DD0B-4484-BB4E-02B6932A5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4000500"/>
            <a:ext cx="2724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102A37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02A37"/>
                </a:solidFill>
                <a:latin typeface="Aptos"/>
                <a:ea typeface="Aptos"/>
                <a:cs typeface="Aptos"/>
              </a:rPr>
              <a:t>Practical pricing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B6ABCF-AE24-45CD-ABC6-A152B86AE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4514850"/>
            <a:ext cx="2762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A model structured around complexity, volume and project requirements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1E2572-5B99-4F0D-B73E-F5876422E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5495925"/>
            <a:ext cx="3067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CE7E9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8287004-5F81-46FF-A8C1-642D4879B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029075"/>
            <a:ext cx="38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2A6A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2A6A0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6D3F02D-87E4-46AF-B79F-E3FDEC76B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4000500"/>
            <a:ext cx="2724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102A37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02A37"/>
                </a:solidFill>
                <a:latin typeface="Aptos"/>
                <a:ea typeface="Aptos"/>
                <a:cs typeface="Aptos"/>
              </a:rPr>
              <a:t>Human-led recruitment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6D6BA9A-8027-48D4-B127-1F732FFBB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4514850"/>
            <a:ext cx="2762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Digital sourcing supported by human screening and communication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76FDF04-8C46-4100-B722-E8213F1A1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495925"/>
            <a:ext cx="3067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CE7E9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FF869F1-162D-44ED-937A-42158BCA0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81675"/>
            <a:ext cx="105727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FED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E1A17FC-EF44-4711-9017-3E14B43FA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838825"/>
            <a:ext cx="10191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00" b="1">
                <a:solidFill>
                  <a:srgbClr val="071D2B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71D2B"/>
                </a:solidFill>
                <a:latin typeface="Aptos"/>
                <a:ea typeface="Aptos"/>
                <a:cs typeface="Aptos"/>
              </a:rPr>
              <a:t>The goal: fewer irrelevant profiles and less operational effort for the hiring team.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7DC8393-53FB-467F-83BA-F3B877796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247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www.worklanceo.com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79347AD-6AF3-4091-95D7-41958FC7E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96050"/>
            <a:ext cx="3429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57246481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c6ee87aade44a1"/>
          <a:srcRect xmlns:a="http://schemas.openxmlformats.org/drawingml/2006/main" l="24596" t="0" r="2459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61912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96DFEC-0436-4AAB-80B5-AF6568858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191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D2B">
              <a:alpha val="902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A8C0A4-CA4A-49A8-95B8-3B609A13D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6725"/>
            <a:ext cx="3048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2A6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7364EC-1604-43C6-A730-4769FCCE2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6250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W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8BC390-5AF7-45FD-A8C4-ED9D25221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85775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WORKLANCEO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EE3FE7-00A0-4F5B-8220-E80ACADF7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666750"/>
            <a:ext cx="276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2A6A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2A6A0"/>
                </a:solidFill>
                <a:latin typeface="Aptos"/>
                <a:ea typeface="Aptos"/>
                <a:cs typeface="Aptos"/>
              </a:rPr>
              <a:t>FOR EMPLOYERS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0569E0-AA59-43D8-99EA-CCDAE39AE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1095375"/>
            <a:ext cx="4762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225" b="1">
                <a:solidFill>
                  <a:srgbClr val="102A37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102A37"/>
                </a:solidFill>
                <a:latin typeface="Aptos"/>
                <a:ea typeface="Aptos"/>
                <a:cs typeface="Aptos"/>
              </a:rPr>
              <a:t>An extension of your recruitment process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2AE8EF-EFD6-4D55-939B-F23795923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647950"/>
            <a:ext cx="762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9558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5100" b="1">
                <a:solidFill>
                  <a:srgbClr val="F4B44A"/>
                </a:solidFill>
                <a:latin typeface="Aptos"/>
                <a:ea typeface="Aptos"/>
                <a:cs typeface="Aptos"/>
              </a:defRPr>
            </a:pPr>
            <a:r>
              <a:rPr sz="5100" b="1">
                <a:solidFill>
                  <a:srgbClr val="F4B44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3F7061-3D7C-46DC-8F38-9D6541C02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05752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5776D1-9BB5-452F-BDA3-A82F5A3B2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2647950"/>
            <a:ext cx="1714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9558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5100" b="1">
                <a:solidFill>
                  <a:srgbClr val="12A6A0"/>
                </a:solidFill>
                <a:latin typeface="Aptos"/>
                <a:ea typeface="Aptos"/>
                <a:cs typeface="Aptos"/>
              </a:defRPr>
            </a:pPr>
            <a:r>
              <a:rPr sz="5100" b="1">
                <a:solidFill>
                  <a:srgbClr val="12A6A0"/>
                </a:solidFill>
                <a:latin typeface="Aptos"/>
                <a:ea typeface="Aptos"/>
                <a:cs typeface="Aptos"/>
              </a:rPr>
              <a:t>100+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D6FBF4-0F1F-461E-A8A1-36B7239CA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3038475"/>
            <a:ext cx="1219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employees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651B04-AFDB-4AE5-BC37-11B45C8D2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3905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6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CDE352-6A67-4EB8-B51C-29CCAD60A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3829050"/>
            <a:ext cx="419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0">
                <a:solidFill>
                  <a:srgbClr val="102A3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02A37"/>
                </a:solidFill>
                <a:latin typeface="Aptos"/>
                <a:ea typeface="Aptos"/>
                <a:cs typeface="Aptos"/>
              </a:rPr>
              <a:t>One role or multiple departments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225E60-2C2A-4D64-BEA6-B8DC1E1FF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4505325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6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60BAD1-8884-432B-AD14-827E76D77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4429125"/>
            <a:ext cx="419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0">
                <a:solidFill>
                  <a:srgbClr val="102A3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02A37"/>
                </a:solidFill>
                <a:latin typeface="Aptos"/>
                <a:ea typeface="Aptos"/>
                <a:cs typeface="Aptos"/>
              </a:rPr>
              <a:t>Entry-level workers or experienced professionals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DCBB50-1F6E-4D46-B4BF-A5112BBB5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51054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2AC542-E7C6-4506-9638-14C4FE7DA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5029200"/>
            <a:ext cx="419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1">
                <a:solidFill>
                  <a:srgbClr val="102A37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02A37"/>
                </a:solidFill>
                <a:latin typeface="Aptos"/>
                <a:ea typeface="Aptos"/>
                <a:cs typeface="Aptos"/>
              </a:rPr>
              <a:t>A process shaped around your hiring priorities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2439C1-254B-4E79-89D6-779772E72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84835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9523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75" b="1">
                <a:solidFill>
                  <a:srgbClr val="071D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071D2B"/>
                </a:solidFill>
                <a:latin typeface="Aptos"/>
                <a:ea typeface="Aptos"/>
                <a:cs typeface="Aptos"/>
              </a:rPr>
              <a:t>Tell us who you need. Let WorkLanceo find the people.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AF54F2-2082-44FD-B26A-7D91DB63C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247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www.worklanceo.com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7A3063-E10F-46CC-83C0-169AD0010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96050"/>
            <a:ext cx="3429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6130559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222ac270494fd1"/>
          <a:srcRect xmlns:a="http://schemas.openxmlformats.org/drawingml/2006/main" l="23814" t="0" r="2381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10250" y="0"/>
            <a:ext cx="6381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AEB5E8-3E9D-4CF4-83AB-ADA412BBE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0"/>
            <a:ext cx="63817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D2B">
              <a:alpha val="6275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A4C9E5-F9C6-4DCF-9382-8DF32DF26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6725"/>
            <a:ext cx="3048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2A6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4E3B10-FEBD-42CA-9901-CE740AD40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W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0CC677-6E7F-459A-BFE8-36F5BD2E8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85775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>
                <a:solidFill>
                  <a:srgbClr val="102A3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02A37"/>
                </a:solidFill>
                <a:latin typeface="Aptos"/>
                <a:ea typeface="Aptos"/>
                <a:cs typeface="Aptos"/>
              </a:rPr>
              <a:t>WORKLANCEO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C8C51E-CAE0-40F9-9C30-D9AD2DDEB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19200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2A6A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2A6A0"/>
                </a:solidFill>
                <a:latin typeface="Aptos"/>
                <a:ea typeface="Aptos"/>
                <a:cs typeface="Aptos"/>
              </a:rPr>
              <a:t>FOR CANDIDATES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7F6452-0597-4639-B34D-FD3BF4EBB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47825"/>
            <a:ext cx="47625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958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150" b="1">
                <a:solidFill>
                  <a:srgbClr val="102A37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02A37"/>
                </a:solidFill>
                <a:latin typeface="Aptos"/>
                <a:ea typeface="Aptos"/>
                <a:cs typeface="Aptos"/>
              </a:rPr>
              <a:t>Better connections between talent and opportunity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664882-C195-4F67-A937-EDC134C29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00400"/>
            <a:ext cx="45529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57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Register your profile and be considered for roles aligned with what matters to you.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6AEEA4-1536-4C57-8192-E6C2E60B9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48175"/>
            <a:ext cx="1952625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0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568EF6-F2AD-44BF-B2A6-767E554E6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952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00" b="1">
                <a:solidFill>
                  <a:srgbClr val="102A37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02A37"/>
                </a:solidFill>
                <a:latin typeface="Aptos"/>
                <a:ea typeface="Aptos"/>
                <a:cs typeface="Aptos"/>
              </a:rPr>
              <a:t>Skills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031C67-36D5-4BAD-92EF-63ABEBB9F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7975" y="4448175"/>
            <a:ext cx="1952625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0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082A25-9AEA-43AE-B5F0-882C45ECF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7975" y="4533900"/>
            <a:ext cx="1952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00" b="1">
                <a:solidFill>
                  <a:srgbClr val="102A37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02A37"/>
                </a:solidFill>
                <a:latin typeface="Aptos"/>
                <a:ea typeface="Aptos"/>
                <a:cs typeface="Aptos"/>
              </a:rPr>
              <a:t>Experience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64F412-F418-415F-8217-AED69235C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29200"/>
            <a:ext cx="1952625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0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171CEC-79A5-40C3-9A22-EAFFB75E1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14925"/>
            <a:ext cx="1952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00" b="1">
                <a:solidFill>
                  <a:srgbClr val="102A37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02A37"/>
                </a:solidFill>
                <a:latin typeface="Aptos"/>
                <a:ea typeface="Aptos"/>
                <a:cs typeface="Aptos"/>
              </a:rPr>
              <a:t>Location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33DE64-991B-4B1D-ACCA-BC68F471E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7975" y="5029200"/>
            <a:ext cx="1952625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D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20A782-DA27-4BAC-828B-1AA13573A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7975" y="5114925"/>
            <a:ext cx="1952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Career preferences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6BBF0B-276F-4C08-B1D0-F47A9AF65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91200"/>
            <a:ext cx="466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9649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1">
                <a:solidFill>
                  <a:srgbClr val="12A6A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2A6A0"/>
                </a:solidFill>
                <a:latin typeface="Aptos"/>
                <a:ea typeface="Aptos"/>
                <a:cs typeface="Aptos"/>
              </a:rPr>
              <a:t>No random applications. A more relevant path to the next role.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C8161E-C76C-4517-B1B3-2125843AD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247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www.worklanceo.com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B9ABAA-7E91-4B30-B962-1C2A3D64C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96050"/>
            <a:ext cx="3429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0">
                <a:solidFill>
                  <a:srgbClr val="607681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07681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75224488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D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2D3EFC-1BAA-48BB-930D-D38CB6110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2A6A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2A6A0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66172B-9A4E-4E3B-86E5-5E2497BB9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781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1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Built for dependable connections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31F7C6-22E5-436E-B330-CF56F3990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933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0">
                <a:solidFill>
                  <a:srgbClr val="B7C9CD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B7C9CD"/>
                </a:solidFill>
                <a:latin typeface="Aptos"/>
                <a:ea typeface="Aptos"/>
                <a:cs typeface="Aptos"/>
              </a:rPr>
              <a:t>The principles guiding WorkLanceo’s workforce network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7AD80A-4045-449D-8763-62076F5E0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0"/>
            <a:ext cx="95250" cy="838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A6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5C5207-340E-4AF1-8C6F-5D741B7AE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20980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2A6A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2A6A0"/>
                </a:solidFill>
                <a:latin typeface="Aptos"/>
                <a:ea typeface="Aptos"/>
                <a:cs typeface="Aptos"/>
              </a:rPr>
              <a:t>VISION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1ED75F-4C30-4D70-A255-5FB9A9EAC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52650"/>
            <a:ext cx="8096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650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An accessible workforce network where businesses find suitable talent without unnecessary complexity, and job seekers connect with genuine opportunities.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1E7B6C-5E79-442D-87AD-86A060E52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248025"/>
            <a:ext cx="99536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1444E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91BFD2-9E0F-40A2-B920-384E53CD2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19475"/>
            <a:ext cx="95250" cy="838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94B148-5595-4535-AECA-6D7E4D761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38525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F4B44A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4B44A"/>
                </a:solidFill>
                <a:latin typeface="Aptos"/>
                <a:ea typeface="Aptos"/>
                <a:cs typeface="Aptos"/>
              </a:rPr>
              <a:t>MISSION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647889-144C-40F8-8768-DE5ED0D79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81375"/>
            <a:ext cx="8096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650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Simplify recruitment through efficient sourcing, structured screening, transparent communication and scalable hiring support.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ACDE09-2B9F-464D-B48A-A4D358965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76750"/>
            <a:ext cx="99536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1444E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B32572-0267-4F5B-8EDE-2407ECF81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48200"/>
            <a:ext cx="95250" cy="838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BA9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36FEE1-0A60-4B6B-A611-D670082E4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6672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7BA9A4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7BA9A4"/>
                </a:solidFill>
                <a:latin typeface="Aptos"/>
                <a:ea typeface="Aptos"/>
                <a:cs typeface="Aptos"/>
              </a:rPr>
              <a:t>COMMITMENT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9A594D-66F2-47D2-B8B5-92688E9F5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610100"/>
            <a:ext cx="8096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650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Build long-term employer relationships through responsiveness, transparency and a clear focus on recruitment outcomes.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937051-0C4D-4EE9-9B6F-4E9FBD4D8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943600"/>
            <a:ext cx="809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>
                <a:solidFill>
                  <a:srgbClr val="BFEDE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BFEDEA"/>
                </a:solidFill>
                <a:latin typeface="Aptos"/>
                <a:ea typeface="Aptos"/>
                <a:cs typeface="Aptos"/>
              </a:rPr>
              <a:t>Understand the business requirement before searching for candidates.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A4AAC6-CD3F-456A-9C83-D73BA6EE2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247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0">
                <a:solidFill>
                  <a:srgbClr val="A9C0C6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A9C0C6"/>
                </a:solidFill>
                <a:latin typeface="Aptos"/>
                <a:ea typeface="Aptos"/>
                <a:cs typeface="Aptos"/>
              </a:rPr>
              <a:t>www.worklanceo.com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19C467-AAA8-4AE1-904F-C68B107B0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96050"/>
            <a:ext cx="3429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0">
                <a:solidFill>
                  <a:srgbClr val="A9C0C6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A9C0C6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08192491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D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941ae7b40e40d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A31835-4179-486D-91DD-2939662C7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D2B">
              <a:alpha val="84706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C6B806-CB28-4A7B-B82E-C77E6961C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3048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2A6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5E2944-9258-4877-A052-FCC0E06B7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W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A78A2B-1BB9-4194-8ACB-40F59F393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42925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WORKLANCEO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98997F-D7AF-4941-BFFD-8FA3FE2F9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685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892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40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40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Ready to build your workforce?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7D6E8A-8CD0-4B5F-8227-59476A290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05125"/>
            <a:ext cx="6572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650" b="0">
                <a:solidFill>
                  <a:srgbClr val="D9E5E7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9E5E7"/>
                </a:solidFill>
                <a:latin typeface="Aptos"/>
                <a:ea typeface="Aptos"/>
                <a:cs typeface="Aptos"/>
              </a:rPr>
              <a:t>Employers can share a hiring requirement. Candidates can register a profile for relevant opportunities.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24A648-7DCB-48F0-8A3E-F949924B8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0"/>
            <a:ext cx="4762500" cy="74295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12A6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1649C9-7601-4F82-8D45-669F45EEB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21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www.worklanceo.com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FBA0BF-5225-4BB3-A37C-294C8F269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007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>
                <a:solidFill>
                  <a:srgbClr val="F4B44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4A"/>
                </a:solidFill>
                <a:latin typeface="Aptos"/>
                <a:ea typeface="Aptos"/>
                <a:cs typeface="Aptos"/>
              </a:rPr>
              <a:t>One Partner. Every Workforce Need.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C3F735-B7CD-46BA-89CC-FC922D362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5981700"/>
            <a:ext cx="190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WORKLANCEO</a:t>
            </a:r>
          </a:p>
        </p:txBody>
      </p:sp>
    </p:spTree>
    <p:extLst>
      <p:ext uri="{BB962C8B-B14F-4D97-AF65-F5344CB8AC3E}">
        <p14:creationId xmlns:p14="http://schemas.microsoft.com/office/powerpoint/2010/main" val="210285460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2026-09-28T17:08:26.2490000Z</dcterms:created>
  <dcterms:modified xsi:type="dcterms:W3CDTF">2026-09-28T17:08:26.2490000Z</dcterms:modified>
</coreProperties>
</file>